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345" r:id="rId5"/>
    <p:sldId id="256" r:id="rId6"/>
    <p:sldId id="317" r:id="rId7"/>
    <p:sldId id="258" r:id="rId8"/>
    <p:sldId id="262" r:id="rId9"/>
    <p:sldId id="282" r:id="rId10"/>
    <p:sldId id="319" r:id="rId11"/>
    <p:sldId id="320" r:id="rId12"/>
    <p:sldId id="318" r:id="rId13"/>
    <p:sldId id="283" r:id="rId14"/>
    <p:sldId id="321" r:id="rId15"/>
    <p:sldId id="322" r:id="rId16"/>
    <p:sldId id="323" r:id="rId17"/>
    <p:sldId id="324" r:id="rId18"/>
    <p:sldId id="325" r:id="rId19"/>
    <p:sldId id="297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295" r:id="rId28"/>
    <p:sldId id="333" r:id="rId29"/>
    <p:sldId id="264" r:id="rId30"/>
    <p:sldId id="300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275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orient="horz" pos="2376" userDrawn="1">
          <p15:clr>
            <a:srgbClr val="A4A3A4"/>
          </p15:clr>
        </p15:guide>
        <p15:guide id="3" orient="horz" pos="297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A0AE"/>
    <a:srgbClr val="404040"/>
    <a:srgbClr val="C2A0AE"/>
    <a:srgbClr val="FACDE0"/>
    <a:srgbClr val="D586A7"/>
    <a:srgbClr val="3B423D"/>
    <a:srgbClr val="ED7D31"/>
    <a:srgbClr val="F55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732F2-DC45-4161-BB28-9229FCD10F27}" v="336" dt="2025-05-17T17:50:36.890"/>
    <p1510:client id="{FC4111A7-9E1C-492E-B244-3949D2763D71}" v="452" dt="2025-05-17T19:09:40.625"/>
    <p1510:client id="{FCC74197-6263-4BD5-BC4D-7F69D6FA5EC4}" v="73" dt="2025-05-18T06:44:58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495" autoAdjust="0"/>
  </p:normalViewPr>
  <p:slideViewPr>
    <p:cSldViewPr snapToGrid="0">
      <p:cViewPr>
        <p:scale>
          <a:sx n="100" d="100"/>
          <a:sy n="100" d="100"/>
        </p:scale>
        <p:origin x="96" y="-499"/>
      </p:cViewPr>
      <p:guideLst>
        <p:guide orient="horz" pos="2736"/>
        <p:guide orient="horz" pos="2376"/>
        <p:guide orient="horz" pos="2976"/>
        <p:guide pos="3840"/>
      </p:guideLst>
    </p:cSldViewPr>
  </p:slideViewPr>
  <p:outlineViewPr>
    <p:cViewPr>
      <p:scale>
        <a:sx n="33" d="100"/>
        <a:sy n="33" d="100"/>
      </p:scale>
      <p:origin x="0" y="-9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E68E44-E8EF-4F2A-A0E9-11169C92E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294D8-20C0-4177-B5D2-B811252AC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5D04-F2FE-4800-9F83-C1B55869FD57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7C44-5052-4D11-A243-B61035A604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DAFA5-39BA-4BA3-9724-3099737B9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25BC-CF5C-46DD-9507-39926BD44E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96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2E5EE-F6BA-47CB-80D3-F51D9054775F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45DD-FB71-4009-A20E-2BAF030D76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 userDrawn="1"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 center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58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righ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3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Layou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95B4A4-A005-46DB-8819-84E84C028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721218" y="-1751535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3EE5F20-9AEC-4AAA-82D8-717565F7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7181" y="5121535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09685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36913" y="5136217"/>
            <a:ext cx="18559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24367"/>
            <a:ext cx="1855949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27577" y="5136217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24367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47458" y="5121535"/>
            <a:ext cx="184551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09685"/>
            <a:ext cx="1845510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56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DB290B-1F5B-490E-B40F-0D4B1036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B5FE4D7-8B32-4396-B59C-B5E5C816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928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67" y="3654378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645267" y="3810614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9459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920123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920123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0604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6201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186201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263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43613" y="3663903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447337" y="3820139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928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645267" y="5513214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645267" y="5669450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49459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920123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920123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0604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186201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186201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96263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43613" y="5522739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447337" y="5678975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25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98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5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1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7575" y="1398372"/>
            <a:ext cx="5622703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6" r:id="rId3"/>
    <p:sldLayoutId id="2147483675" r:id="rId4"/>
    <p:sldLayoutId id="2147483665" r:id="rId5"/>
    <p:sldLayoutId id="2147483666" r:id="rId6"/>
    <p:sldLayoutId id="2147483651" r:id="rId7"/>
    <p:sldLayoutId id="2147483667" r:id="rId8"/>
    <p:sldLayoutId id="2147483680" r:id="rId9"/>
    <p:sldLayoutId id="2147483678" r:id="rId10"/>
    <p:sldLayoutId id="2147483679" r:id="rId11"/>
    <p:sldLayoutId id="2147483673" r:id="rId12"/>
    <p:sldLayoutId id="2147483682" r:id="rId13"/>
    <p:sldLayoutId id="2147483652" r:id="rId14"/>
    <p:sldLayoutId id="2147483664" r:id="rId15"/>
    <p:sldLayoutId id="2147483672" r:id="rId16"/>
    <p:sldLayoutId id="2147483669" r:id="rId17"/>
    <p:sldLayoutId id="2147483670" r:id="rId18"/>
    <p:sldLayoutId id="2147483681" r:id="rId19"/>
    <p:sldLayoutId id="2147483654" r:id="rId20"/>
    <p:sldLayoutId id="2147483650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character with orange hair&#10;&#10;AI-generated content may be incorrect.">
            <a:extLst>
              <a:ext uri="{FF2B5EF4-FFF2-40B4-BE49-F238E27FC236}">
                <a16:creationId xmlns:a16="http://schemas.microsoft.com/office/drawing/2014/main" id="{606119EB-093D-7EF4-9D3A-F3F1AFA1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15" y="0"/>
            <a:ext cx="10278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0912"/>
            <a:ext cx="10514011" cy="1686554"/>
          </a:xfrm>
        </p:spPr>
        <p:txBody>
          <a:bodyPr>
            <a:noAutofit/>
          </a:bodyPr>
          <a:lstStyle/>
          <a:p>
            <a:r>
              <a:rPr lang="en-US" sz="6600" dirty="0"/>
              <a:t>Types</a:t>
            </a:r>
            <a:endParaRPr lang="en-US" dirty="0"/>
          </a:p>
        </p:txBody>
      </p:sp>
      <p:pic>
        <p:nvPicPr>
          <p:cNvPr id="3" name="Picture 2" descr="Anxiety Inside Out Animated Series Quirky Design Free PNG | PNG All">
            <a:extLst>
              <a:ext uri="{FF2B5EF4-FFF2-40B4-BE49-F238E27FC236}">
                <a16:creationId xmlns:a16="http://schemas.microsoft.com/office/drawing/2014/main" id="{B195FE5F-E3D5-2B40-1FC3-52450639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317" y="3445979"/>
            <a:ext cx="1694473" cy="34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5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1CA10-8AB6-74D7-D349-4F58999DD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D5B8-603C-FFAA-93DE-52AF43A7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6995"/>
            <a:ext cx="10514011" cy="1686554"/>
          </a:xfrm>
        </p:spPr>
        <p:txBody>
          <a:bodyPr>
            <a:noAutofit/>
          </a:bodyPr>
          <a:lstStyle/>
          <a:p>
            <a:r>
              <a:rPr lang="en-US" sz="6600" dirty="0"/>
              <a:t>Types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BBEC3A-2B0C-BCC5-C9EC-9C8606622D8B}"/>
              </a:ext>
            </a:extLst>
          </p:cNvPr>
          <p:cNvSpPr txBox="1">
            <a:spLocks/>
          </p:cNvSpPr>
          <p:nvPr/>
        </p:nvSpPr>
        <p:spPr>
          <a:xfrm>
            <a:off x="2599267" y="3643478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ea typeface="+mj-lt"/>
                <a:cs typeface="+mj-lt"/>
              </a:rPr>
              <a:t>Generalized</a:t>
            </a:r>
            <a:endParaRPr lang="en-US">
              <a:ea typeface="+mj-lt"/>
              <a:cs typeface="+mj-lt"/>
            </a:endParaRPr>
          </a:p>
          <a:p>
            <a:r>
              <a:rPr lang="en-US" sz="6600" dirty="0">
                <a:ea typeface="+mj-lt"/>
                <a:cs typeface="+mj-lt"/>
              </a:rPr>
              <a:t>Anxiety Disorder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D6202F-5312-BFD8-C768-DC21D6FD277A}"/>
              </a:ext>
            </a:extLst>
          </p:cNvPr>
          <p:cNvSpPr txBox="1">
            <a:spLocks/>
          </p:cNvSpPr>
          <p:nvPr/>
        </p:nvSpPr>
        <p:spPr>
          <a:xfrm>
            <a:off x="-1295400" y="5876560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Specific Phobias</a:t>
            </a:r>
            <a:endParaRPr lang="en-US" sz="4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3E9458-B3CA-5FDF-BE22-CF30C8958BAB}"/>
              </a:ext>
            </a:extLst>
          </p:cNvPr>
          <p:cNvSpPr txBox="1">
            <a:spLocks/>
          </p:cNvSpPr>
          <p:nvPr/>
        </p:nvSpPr>
        <p:spPr>
          <a:xfrm>
            <a:off x="6758517" y="6278726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Social Anxiety</a:t>
            </a:r>
            <a:endParaRPr lang="en-US" dirty="0">
              <a:ea typeface="+mj-lt"/>
              <a:cs typeface="+mj-lt"/>
            </a:endParaRPr>
          </a:p>
          <a:p>
            <a:r>
              <a:rPr lang="en-US" sz="4800" dirty="0">
                <a:ea typeface="+mj-lt"/>
                <a:cs typeface="+mj-lt"/>
              </a:rPr>
              <a:t>Disorder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005137-6633-FB92-ED79-26C1141E7AB0}"/>
              </a:ext>
            </a:extLst>
          </p:cNvPr>
          <p:cNvSpPr txBox="1">
            <a:spLocks/>
          </p:cNvSpPr>
          <p:nvPr/>
        </p:nvSpPr>
        <p:spPr>
          <a:xfrm>
            <a:off x="7025369" y="10319291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Separation Anxiety Disorder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E918DF-3AD3-9655-CD7D-B233922A83FD}"/>
              </a:ext>
            </a:extLst>
          </p:cNvPr>
          <p:cNvSpPr txBox="1">
            <a:spLocks/>
          </p:cNvSpPr>
          <p:nvPr/>
        </p:nvSpPr>
        <p:spPr>
          <a:xfrm>
            <a:off x="6901392" y="8299386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Panic Disorder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A07254-4B25-C6E8-D4BE-A9A512B92B01}"/>
              </a:ext>
            </a:extLst>
          </p:cNvPr>
          <p:cNvSpPr txBox="1">
            <a:spLocks/>
          </p:cNvSpPr>
          <p:nvPr/>
        </p:nvSpPr>
        <p:spPr>
          <a:xfrm>
            <a:off x="6909708" y="12339951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Specific Phobias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Picture 3" descr="Anxiety Inside Out Animated Series Quirky Design Free PNG | PNG All">
            <a:extLst>
              <a:ext uri="{FF2B5EF4-FFF2-40B4-BE49-F238E27FC236}">
                <a16:creationId xmlns:a16="http://schemas.microsoft.com/office/drawing/2014/main" id="{F143C3F6-51B7-A0CF-087C-359EB7F2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317" y="3445979"/>
            <a:ext cx="1694473" cy="34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64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CBF93-BE36-171C-159A-6398FAE80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E4DB-6223-A824-0762-162204602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6995"/>
            <a:ext cx="10514011" cy="1686554"/>
          </a:xfrm>
        </p:spPr>
        <p:txBody>
          <a:bodyPr>
            <a:noAutofit/>
          </a:bodyPr>
          <a:lstStyle/>
          <a:p>
            <a:r>
              <a:rPr lang="en-US" sz="6600" dirty="0"/>
              <a:t>Types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615B84-53E7-1D01-A00D-A45BD1AC4174}"/>
              </a:ext>
            </a:extLst>
          </p:cNvPr>
          <p:cNvSpPr txBox="1">
            <a:spLocks/>
          </p:cNvSpPr>
          <p:nvPr/>
        </p:nvSpPr>
        <p:spPr>
          <a:xfrm>
            <a:off x="-912860" y="6282769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Generalized </a:t>
            </a:r>
            <a:endParaRPr lang="en-US" sz="4800">
              <a:ea typeface="+mj-lt"/>
              <a:cs typeface="+mj-lt"/>
            </a:endParaRPr>
          </a:p>
          <a:p>
            <a:r>
              <a:rPr lang="en-US" sz="4800" dirty="0">
                <a:ea typeface="+mj-lt"/>
                <a:cs typeface="+mj-lt"/>
              </a:rPr>
              <a:t>Anxiety Disorder</a:t>
            </a:r>
            <a:endParaRPr lang="en-US" sz="4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D87CE5-6E32-DBD2-B742-079EAA7C6A6C}"/>
              </a:ext>
            </a:extLst>
          </p:cNvPr>
          <p:cNvSpPr txBox="1">
            <a:spLocks/>
          </p:cNvSpPr>
          <p:nvPr/>
        </p:nvSpPr>
        <p:spPr>
          <a:xfrm>
            <a:off x="-1143000" y="8301105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Specific Phobias</a:t>
            </a:r>
            <a:endParaRPr lang="en-US" sz="4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5F1A6B-E8C6-85B7-F15C-B1AD6AF35E46}"/>
              </a:ext>
            </a:extLst>
          </p:cNvPr>
          <p:cNvSpPr txBox="1">
            <a:spLocks/>
          </p:cNvSpPr>
          <p:nvPr/>
        </p:nvSpPr>
        <p:spPr>
          <a:xfrm>
            <a:off x="2359699" y="3611726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ea typeface="+mj-lt"/>
                <a:cs typeface="+mj-lt"/>
              </a:rPr>
              <a:t>Social Anxiety</a:t>
            </a:r>
          </a:p>
          <a:p>
            <a:r>
              <a:rPr lang="en-US" sz="6600" dirty="0">
                <a:ea typeface="+mj-lt"/>
                <a:cs typeface="+mj-lt"/>
              </a:rPr>
              <a:t>Disorder</a:t>
            </a:r>
            <a:endParaRPr lang="en-US" sz="66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6CF92A-3656-D25F-D8B6-501ABDC13AE9}"/>
              </a:ext>
            </a:extLst>
          </p:cNvPr>
          <p:cNvSpPr txBox="1">
            <a:spLocks/>
          </p:cNvSpPr>
          <p:nvPr/>
        </p:nvSpPr>
        <p:spPr>
          <a:xfrm>
            <a:off x="6831405" y="8054073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Separation Anxiety Disorder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BA1E-BFFB-6A4A-13D5-A42E564AD4F6}"/>
              </a:ext>
            </a:extLst>
          </p:cNvPr>
          <p:cNvSpPr txBox="1">
            <a:spLocks/>
          </p:cNvSpPr>
          <p:nvPr/>
        </p:nvSpPr>
        <p:spPr>
          <a:xfrm>
            <a:off x="6707428" y="6034168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Panic Disorder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7FF952-76FE-B746-F8F0-630C5AC4DAE8}"/>
              </a:ext>
            </a:extLst>
          </p:cNvPr>
          <p:cNvSpPr txBox="1">
            <a:spLocks/>
          </p:cNvSpPr>
          <p:nvPr/>
        </p:nvSpPr>
        <p:spPr>
          <a:xfrm>
            <a:off x="6715744" y="10074733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Specific Phobias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Picture 3" descr="Anxiety Inside Out Animated Series Quirky Design Free PNG | PNG All">
            <a:extLst>
              <a:ext uri="{FF2B5EF4-FFF2-40B4-BE49-F238E27FC236}">
                <a16:creationId xmlns:a16="http://schemas.microsoft.com/office/drawing/2014/main" id="{15CDC4EC-85EA-3917-2112-7CD328EA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317" y="3445979"/>
            <a:ext cx="1694473" cy="34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8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13E9-F9F1-E65C-2FEA-B685C1C8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A1DB-EAF7-67FE-3C53-1F213AC3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6995"/>
            <a:ext cx="10514011" cy="1686554"/>
          </a:xfrm>
        </p:spPr>
        <p:txBody>
          <a:bodyPr>
            <a:noAutofit/>
          </a:bodyPr>
          <a:lstStyle/>
          <a:p>
            <a:r>
              <a:rPr lang="en-US" sz="6600" dirty="0"/>
              <a:t>Types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010F8A-FD50-9C48-1204-65F882ADFBD5}"/>
              </a:ext>
            </a:extLst>
          </p:cNvPr>
          <p:cNvSpPr txBox="1">
            <a:spLocks/>
          </p:cNvSpPr>
          <p:nvPr/>
        </p:nvSpPr>
        <p:spPr>
          <a:xfrm>
            <a:off x="-933642" y="8187769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Generalized </a:t>
            </a:r>
            <a:endParaRPr lang="en-US" sz="4800">
              <a:ea typeface="+mj-lt"/>
              <a:cs typeface="+mj-lt"/>
            </a:endParaRPr>
          </a:p>
          <a:p>
            <a:r>
              <a:rPr lang="en-US" sz="4800" dirty="0">
                <a:ea typeface="+mj-lt"/>
                <a:cs typeface="+mj-lt"/>
              </a:rPr>
              <a:t>Anxiety Disorder</a:t>
            </a:r>
            <a:endParaRPr lang="en-US" sz="4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0873E0-B50A-10E8-A52F-44334AE25968}"/>
              </a:ext>
            </a:extLst>
          </p:cNvPr>
          <p:cNvSpPr txBox="1">
            <a:spLocks/>
          </p:cNvSpPr>
          <p:nvPr/>
        </p:nvSpPr>
        <p:spPr>
          <a:xfrm>
            <a:off x="-1163782" y="10206105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Specific Phobias</a:t>
            </a:r>
            <a:endParaRPr lang="en-US" sz="4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6EE954-A00C-DA80-6C6F-24DAA64C5802}"/>
              </a:ext>
            </a:extLst>
          </p:cNvPr>
          <p:cNvSpPr txBox="1">
            <a:spLocks/>
          </p:cNvSpPr>
          <p:nvPr/>
        </p:nvSpPr>
        <p:spPr>
          <a:xfrm>
            <a:off x="-1519574" y="6285653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Social Anxiety</a:t>
            </a:r>
            <a:endParaRPr lang="en-US" sz="4800"/>
          </a:p>
          <a:p>
            <a:r>
              <a:rPr lang="en-US" sz="4800" dirty="0">
                <a:ea typeface="+mj-lt"/>
                <a:cs typeface="+mj-lt"/>
              </a:rPr>
              <a:t>Disorder</a:t>
            </a:r>
            <a:endParaRPr lang="en-US" sz="4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204AC2-6109-DAB3-9D81-1EBB901B3B6E}"/>
              </a:ext>
            </a:extLst>
          </p:cNvPr>
          <p:cNvSpPr txBox="1">
            <a:spLocks/>
          </p:cNvSpPr>
          <p:nvPr/>
        </p:nvSpPr>
        <p:spPr>
          <a:xfrm>
            <a:off x="6762132" y="6363818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Separation </a:t>
            </a:r>
            <a:endParaRPr lang="en-US" dirty="0">
              <a:ea typeface="+mj-lt"/>
              <a:cs typeface="+mj-lt"/>
            </a:endParaRPr>
          </a:p>
          <a:p>
            <a:r>
              <a:rPr lang="en-US" sz="4800" dirty="0">
                <a:ea typeface="+mj-lt"/>
                <a:cs typeface="+mj-lt"/>
              </a:rPr>
              <a:t>Anxiety Disorder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01DE5C-B0F8-7591-35E9-24A53AA3CDFA}"/>
              </a:ext>
            </a:extLst>
          </p:cNvPr>
          <p:cNvSpPr txBox="1">
            <a:spLocks/>
          </p:cNvSpPr>
          <p:nvPr/>
        </p:nvSpPr>
        <p:spPr>
          <a:xfrm>
            <a:off x="2571846" y="3429513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ea typeface="+mj-lt"/>
                <a:cs typeface="+mj-lt"/>
              </a:rPr>
              <a:t>Panic Disorder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1638A9-9C41-A11C-6C07-C74912E0B9FE}"/>
              </a:ext>
            </a:extLst>
          </p:cNvPr>
          <p:cNvSpPr txBox="1">
            <a:spLocks/>
          </p:cNvSpPr>
          <p:nvPr/>
        </p:nvSpPr>
        <p:spPr>
          <a:xfrm>
            <a:off x="6646471" y="8384478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Specific Phobias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Picture 3" descr="Anxiety Inside Out Animated Series Quirky Design Free PNG | PNG All">
            <a:extLst>
              <a:ext uri="{FF2B5EF4-FFF2-40B4-BE49-F238E27FC236}">
                <a16:creationId xmlns:a16="http://schemas.microsoft.com/office/drawing/2014/main" id="{E5AD61B1-7285-6642-5605-908F5D390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317" y="3445979"/>
            <a:ext cx="1694473" cy="34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7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CFF20-C712-4EA4-2165-A90370371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4E882-0B1F-A4A6-0334-49018D1B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6995"/>
            <a:ext cx="10514011" cy="1686554"/>
          </a:xfrm>
        </p:spPr>
        <p:txBody>
          <a:bodyPr>
            <a:noAutofit/>
          </a:bodyPr>
          <a:lstStyle/>
          <a:p>
            <a:r>
              <a:rPr lang="en-US" sz="6600" dirty="0"/>
              <a:t>Types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6D16-A411-BAC4-FFC7-98E73C38BC71}"/>
              </a:ext>
            </a:extLst>
          </p:cNvPr>
          <p:cNvSpPr txBox="1">
            <a:spLocks/>
          </p:cNvSpPr>
          <p:nvPr/>
        </p:nvSpPr>
        <p:spPr>
          <a:xfrm>
            <a:off x="-621915" y="10543042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Generalized </a:t>
            </a:r>
            <a:endParaRPr lang="en-US" sz="4800">
              <a:ea typeface="+mj-lt"/>
              <a:cs typeface="+mj-lt"/>
            </a:endParaRPr>
          </a:p>
          <a:p>
            <a:r>
              <a:rPr lang="en-US" sz="4800" dirty="0">
                <a:ea typeface="+mj-lt"/>
                <a:cs typeface="+mj-lt"/>
              </a:rPr>
              <a:t>Anxiety Disorder</a:t>
            </a:r>
            <a:endParaRPr lang="en-US" sz="4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81F4C3-119F-23F2-3EF6-35DF7208AE12}"/>
              </a:ext>
            </a:extLst>
          </p:cNvPr>
          <p:cNvSpPr txBox="1">
            <a:spLocks/>
          </p:cNvSpPr>
          <p:nvPr/>
        </p:nvSpPr>
        <p:spPr>
          <a:xfrm>
            <a:off x="-852055" y="12561378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Specific Phobias</a:t>
            </a:r>
            <a:endParaRPr lang="en-US" sz="4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CC6120-B995-07D4-E834-2536AA599229}"/>
              </a:ext>
            </a:extLst>
          </p:cNvPr>
          <p:cNvSpPr txBox="1">
            <a:spLocks/>
          </p:cNvSpPr>
          <p:nvPr/>
        </p:nvSpPr>
        <p:spPr>
          <a:xfrm>
            <a:off x="-1207847" y="8640926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Social Anxiety</a:t>
            </a:r>
            <a:endParaRPr lang="en-US" sz="4800"/>
          </a:p>
          <a:p>
            <a:r>
              <a:rPr lang="en-US" sz="4800" dirty="0">
                <a:ea typeface="+mj-lt"/>
                <a:cs typeface="+mj-lt"/>
              </a:rPr>
              <a:t>Disorder</a:t>
            </a:r>
            <a:endParaRPr lang="en-US" sz="4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824757-459B-3145-7FB4-D27D40FBBD98}"/>
              </a:ext>
            </a:extLst>
          </p:cNvPr>
          <p:cNvSpPr txBox="1">
            <a:spLocks/>
          </p:cNvSpPr>
          <p:nvPr/>
        </p:nvSpPr>
        <p:spPr>
          <a:xfrm>
            <a:off x="2591914" y="3426654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ea typeface="+mj-lt"/>
                <a:cs typeface="+mj-lt"/>
              </a:rPr>
              <a:t>Separation Anxiety Disorder</a:t>
            </a:r>
            <a:endParaRPr lang="en-US" sz="66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924F04-E5C3-C8E0-F0A2-2D1B08721A99}"/>
              </a:ext>
            </a:extLst>
          </p:cNvPr>
          <p:cNvSpPr txBox="1">
            <a:spLocks/>
          </p:cNvSpPr>
          <p:nvPr/>
        </p:nvSpPr>
        <p:spPr>
          <a:xfrm>
            <a:off x="-1210445" y="5930258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Panic Disorder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D35E7F-5BB6-4184-1A62-62282C60A11C}"/>
              </a:ext>
            </a:extLst>
          </p:cNvPr>
          <p:cNvSpPr txBox="1">
            <a:spLocks/>
          </p:cNvSpPr>
          <p:nvPr/>
        </p:nvSpPr>
        <p:spPr>
          <a:xfrm>
            <a:off x="6480216" y="6077696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Specific Phobias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Picture 3" descr="Anxiety Inside Out Animated Series Quirky Design Free PNG | PNG All">
            <a:extLst>
              <a:ext uri="{FF2B5EF4-FFF2-40B4-BE49-F238E27FC236}">
                <a16:creationId xmlns:a16="http://schemas.microsoft.com/office/drawing/2014/main" id="{AF171D8F-F828-6895-4862-3A0D0961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317" y="3445979"/>
            <a:ext cx="1694473" cy="34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2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2BFC0-8E3D-8286-20BB-3EAEF5497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6DBF-FBDA-2EEB-1593-D4A74566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76995"/>
            <a:ext cx="10514011" cy="1686554"/>
          </a:xfrm>
        </p:spPr>
        <p:txBody>
          <a:bodyPr>
            <a:noAutofit/>
          </a:bodyPr>
          <a:lstStyle/>
          <a:p>
            <a:r>
              <a:rPr lang="en-US" sz="6600" dirty="0"/>
              <a:t>Types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BF4500-393A-ED19-9706-AB1691D001C2}"/>
              </a:ext>
            </a:extLst>
          </p:cNvPr>
          <p:cNvSpPr txBox="1">
            <a:spLocks/>
          </p:cNvSpPr>
          <p:nvPr/>
        </p:nvSpPr>
        <p:spPr>
          <a:xfrm>
            <a:off x="-573424" y="13327806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Generalized </a:t>
            </a:r>
            <a:endParaRPr lang="en-US" sz="4800">
              <a:ea typeface="+mj-lt"/>
              <a:cs typeface="+mj-lt"/>
            </a:endParaRPr>
          </a:p>
          <a:p>
            <a:r>
              <a:rPr lang="en-US" sz="4800" dirty="0">
                <a:ea typeface="+mj-lt"/>
                <a:cs typeface="+mj-lt"/>
              </a:rPr>
              <a:t>Anxiety Disorder</a:t>
            </a:r>
            <a:endParaRPr lang="en-US" sz="4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4BA102-D3C6-48FF-4818-0AFA175366CB}"/>
              </a:ext>
            </a:extLst>
          </p:cNvPr>
          <p:cNvSpPr txBox="1">
            <a:spLocks/>
          </p:cNvSpPr>
          <p:nvPr/>
        </p:nvSpPr>
        <p:spPr>
          <a:xfrm>
            <a:off x="-803564" y="15346142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Specific Phobias</a:t>
            </a:r>
            <a:endParaRPr lang="en-US" sz="4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844943-67CF-9019-F8AF-CD56EC77EB6C}"/>
              </a:ext>
            </a:extLst>
          </p:cNvPr>
          <p:cNvSpPr txBox="1">
            <a:spLocks/>
          </p:cNvSpPr>
          <p:nvPr/>
        </p:nvSpPr>
        <p:spPr>
          <a:xfrm>
            <a:off x="-1159356" y="11425690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Social Anxiety</a:t>
            </a:r>
            <a:endParaRPr lang="en-US" sz="4800"/>
          </a:p>
          <a:p>
            <a:r>
              <a:rPr lang="en-US" sz="4800" dirty="0">
                <a:ea typeface="+mj-lt"/>
                <a:cs typeface="+mj-lt"/>
              </a:rPr>
              <a:t>Disorder</a:t>
            </a:r>
            <a:endParaRPr lang="en-US" sz="4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9A1056-384F-0022-5B28-CD3351980FA4}"/>
              </a:ext>
            </a:extLst>
          </p:cNvPr>
          <p:cNvSpPr txBox="1">
            <a:spLocks/>
          </p:cNvSpPr>
          <p:nvPr/>
        </p:nvSpPr>
        <p:spPr>
          <a:xfrm>
            <a:off x="-802450" y="6287618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Separation Anxiety Disorder</a:t>
            </a:r>
            <a:endParaRPr lang="en-US" sz="4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D44F4C-33DD-E6E9-9890-88026D68D838}"/>
              </a:ext>
            </a:extLst>
          </p:cNvPr>
          <p:cNvSpPr txBox="1">
            <a:spLocks/>
          </p:cNvSpPr>
          <p:nvPr/>
        </p:nvSpPr>
        <p:spPr>
          <a:xfrm>
            <a:off x="-1161954" y="8715022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a typeface="+mj-lt"/>
                <a:cs typeface="+mj-lt"/>
              </a:rPr>
              <a:t>Panic Disorder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0D1981-46C6-09E7-9782-9E279016F059}"/>
              </a:ext>
            </a:extLst>
          </p:cNvPr>
          <p:cNvSpPr txBox="1">
            <a:spLocks/>
          </p:cNvSpPr>
          <p:nvPr/>
        </p:nvSpPr>
        <p:spPr>
          <a:xfrm>
            <a:off x="2587089" y="3431478"/>
            <a:ext cx="7010927" cy="114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ea typeface="+mj-lt"/>
                <a:cs typeface="+mj-lt"/>
              </a:rPr>
              <a:t>Specific Phobias</a:t>
            </a:r>
          </a:p>
        </p:txBody>
      </p:sp>
      <p:pic>
        <p:nvPicPr>
          <p:cNvPr id="4" name="Picture 3" descr="Anxiety Inside Out Animated Series Quirky Design Free PNG | PNG All">
            <a:extLst>
              <a:ext uri="{FF2B5EF4-FFF2-40B4-BE49-F238E27FC236}">
                <a16:creationId xmlns:a16="http://schemas.microsoft.com/office/drawing/2014/main" id="{290E16FD-3FAD-6379-5897-96D4DAADE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317" y="3445979"/>
            <a:ext cx="1694473" cy="34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AD02162-CD68-1824-DC04-6EE7009788AF}"/>
              </a:ext>
            </a:extLst>
          </p:cNvPr>
          <p:cNvSpPr/>
          <p:nvPr/>
        </p:nvSpPr>
        <p:spPr>
          <a:xfrm>
            <a:off x="3459815" y="2000251"/>
            <a:ext cx="5233147" cy="3697940"/>
          </a:xfrm>
          <a:prstGeom prst="rect">
            <a:avLst/>
          </a:prstGeom>
          <a:solidFill>
            <a:srgbClr val="C2A0AE"/>
          </a:solidFill>
          <a:ln>
            <a:solidFill>
              <a:srgbClr val="C2A0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13D7E6-341F-A49D-FE6E-C97F2C8C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91495"/>
            <a:ext cx="10514011" cy="1686554"/>
          </a:xfrm>
        </p:spPr>
        <p:txBody>
          <a:bodyPr>
            <a:noAutofit/>
          </a:bodyPr>
          <a:lstStyle/>
          <a:p>
            <a:pPr algn="ctr"/>
            <a:r>
              <a:rPr lang="en-US" sz="6600">
                <a:ea typeface="+mj-lt"/>
                <a:cs typeface="+mj-lt"/>
              </a:rPr>
              <a:t>Symptoms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7BC9E2-D1E6-05BF-E98C-8B97C32AEDB2}"/>
              </a:ext>
            </a:extLst>
          </p:cNvPr>
          <p:cNvSpPr txBox="1">
            <a:spLocks/>
          </p:cNvSpPr>
          <p:nvPr/>
        </p:nvSpPr>
        <p:spPr>
          <a:xfrm>
            <a:off x="-378620" y="6565801"/>
            <a:ext cx="6453980" cy="1686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5200">
                <a:ea typeface="+mj-lt"/>
                <a:cs typeface="+mj-lt"/>
              </a:rPr>
              <a:t>Psychological</a:t>
            </a:r>
            <a:endParaRPr lang="en-US" sz="52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B683F2-BB9D-CC9F-0AB0-CD848735FB8B}"/>
              </a:ext>
            </a:extLst>
          </p:cNvPr>
          <p:cNvSpPr txBox="1">
            <a:spLocks/>
          </p:cNvSpPr>
          <p:nvPr/>
        </p:nvSpPr>
        <p:spPr>
          <a:xfrm>
            <a:off x="6074569" y="6565800"/>
            <a:ext cx="6453980" cy="1686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5200">
                <a:ea typeface="+mj-lt"/>
                <a:cs typeface="+mj-lt"/>
              </a:rPr>
              <a:t>Physical</a:t>
            </a:r>
            <a:endParaRPr lang="en-US" sz="5200"/>
          </a:p>
        </p:txBody>
      </p:sp>
      <p:pic>
        <p:nvPicPr>
          <p:cNvPr id="2" name="Picture 1" descr="Cartoon character with orange hair&#10;&#10;AI-generated content may be incorrect.">
            <a:extLst>
              <a:ext uri="{FF2B5EF4-FFF2-40B4-BE49-F238E27FC236}">
                <a16:creationId xmlns:a16="http://schemas.microsoft.com/office/drawing/2014/main" id="{DC62109F-A951-E86B-016F-35CCE30E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79" y="259216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3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6762B-875B-1226-3E5F-12FDE86FA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D0269AC-DB85-EC40-C946-31192CE978EF}"/>
              </a:ext>
            </a:extLst>
          </p:cNvPr>
          <p:cNvSpPr/>
          <p:nvPr/>
        </p:nvSpPr>
        <p:spPr>
          <a:xfrm>
            <a:off x="3459815" y="2000251"/>
            <a:ext cx="5233147" cy="3697940"/>
          </a:xfrm>
          <a:prstGeom prst="rect">
            <a:avLst/>
          </a:prstGeom>
          <a:solidFill>
            <a:srgbClr val="C2A0AE"/>
          </a:solidFill>
          <a:ln>
            <a:solidFill>
              <a:srgbClr val="C2A0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45C217-3513-B8F4-8D0E-776E3705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11466"/>
            <a:ext cx="10514011" cy="1686554"/>
          </a:xfrm>
        </p:spPr>
        <p:txBody>
          <a:bodyPr>
            <a:noAutofit/>
          </a:bodyPr>
          <a:lstStyle/>
          <a:p>
            <a:pPr algn="ctr"/>
            <a:r>
              <a:rPr lang="en-US" sz="5200" dirty="0">
                <a:ea typeface="+mj-lt"/>
                <a:cs typeface="+mj-lt"/>
              </a:rPr>
              <a:t>Symptoms</a:t>
            </a:r>
            <a:endParaRPr lang="en-US" sz="5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8568AF-B2BE-4F88-3DFE-2A6E3E91A5BF}"/>
              </a:ext>
            </a:extLst>
          </p:cNvPr>
          <p:cNvSpPr txBox="1">
            <a:spLocks/>
          </p:cNvSpPr>
          <p:nvPr/>
        </p:nvSpPr>
        <p:spPr>
          <a:xfrm>
            <a:off x="2848674" y="2699772"/>
            <a:ext cx="6453980" cy="1686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6600">
                <a:ea typeface="+mj-lt"/>
                <a:cs typeface="+mj-lt"/>
              </a:rPr>
              <a:t>Psychological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2E99AB1-8E50-F700-EB75-A54008402BF4}"/>
              </a:ext>
            </a:extLst>
          </p:cNvPr>
          <p:cNvSpPr txBox="1">
            <a:spLocks/>
          </p:cNvSpPr>
          <p:nvPr/>
        </p:nvSpPr>
        <p:spPr>
          <a:xfrm>
            <a:off x="6074569" y="6565800"/>
            <a:ext cx="6453980" cy="1686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5200" dirty="0">
                <a:ea typeface="+mj-lt"/>
                <a:cs typeface="+mj-lt"/>
              </a:rPr>
              <a:t>Physical</a:t>
            </a:r>
            <a:endParaRPr lang="en-US" sz="5200" dirty="0"/>
          </a:p>
        </p:txBody>
      </p:sp>
      <p:pic>
        <p:nvPicPr>
          <p:cNvPr id="3" name="Picture 2" descr="Cartoon character with orange hair&#10;&#10;AI-generated content may be incorrect.">
            <a:extLst>
              <a:ext uri="{FF2B5EF4-FFF2-40B4-BE49-F238E27FC236}">
                <a16:creationId xmlns:a16="http://schemas.microsoft.com/office/drawing/2014/main" id="{10A646C5-C203-534F-F437-3CBD3CE9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79" y="259216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517A-E72E-F958-7A8E-AF5618A83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D18BD68-7D3F-6879-5819-CC6ED117238A}"/>
              </a:ext>
            </a:extLst>
          </p:cNvPr>
          <p:cNvSpPr/>
          <p:nvPr/>
        </p:nvSpPr>
        <p:spPr>
          <a:xfrm>
            <a:off x="3459815" y="2000251"/>
            <a:ext cx="5233147" cy="3697940"/>
          </a:xfrm>
          <a:prstGeom prst="rect">
            <a:avLst/>
          </a:prstGeom>
          <a:solidFill>
            <a:srgbClr val="C2A0AE"/>
          </a:solidFill>
          <a:ln>
            <a:solidFill>
              <a:srgbClr val="C2A0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8DDF89-1E9A-DDAA-0AFA-2387CFC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11466"/>
            <a:ext cx="10514011" cy="1686554"/>
          </a:xfrm>
        </p:spPr>
        <p:txBody>
          <a:bodyPr>
            <a:noAutofit/>
          </a:bodyPr>
          <a:lstStyle/>
          <a:p>
            <a:pPr algn="ctr"/>
            <a:r>
              <a:rPr lang="en-US" sz="5200" dirty="0">
                <a:ea typeface="+mj-lt"/>
                <a:cs typeface="+mj-lt"/>
              </a:rPr>
              <a:t>Symptoms</a:t>
            </a:r>
            <a:endParaRPr lang="en-US" sz="5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F374DF0-1593-A02A-A657-8ADCE8FBDBF9}"/>
              </a:ext>
            </a:extLst>
          </p:cNvPr>
          <p:cNvSpPr txBox="1">
            <a:spLocks/>
          </p:cNvSpPr>
          <p:nvPr/>
        </p:nvSpPr>
        <p:spPr>
          <a:xfrm>
            <a:off x="2871085" y="5170669"/>
            <a:ext cx="6453980" cy="1686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4800" dirty="0">
                <a:ea typeface="+mj-lt"/>
                <a:cs typeface="+mj-lt"/>
              </a:rPr>
              <a:t>Psychological</a:t>
            </a:r>
            <a:endParaRPr lang="en-US" sz="4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82AFDE-6549-65AC-972A-AD10C56DAAED}"/>
              </a:ext>
            </a:extLst>
          </p:cNvPr>
          <p:cNvSpPr txBox="1">
            <a:spLocks/>
          </p:cNvSpPr>
          <p:nvPr/>
        </p:nvSpPr>
        <p:spPr>
          <a:xfrm>
            <a:off x="2847275" y="3007932"/>
            <a:ext cx="6453980" cy="1686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6600">
                <a:ea typeface="+mj-lt"/>
                <a:cs typeface="+mj-lt"/>
              </a:rPr>
              <a:t>Physical</a:t>
            </a:r>
            <a:endParaRPr lang="en-US"/>
          </a:p>
        </p:txBody>
      </p:sp>
      <p:pic>
        <p:nvPicPr>
          <p:cNvPr id="3" name="Picture 2" descr="Cartoon character with orange hair&#10;&#10;AI-generated content may be incorrect.">
            <a:extLst>
              <a:ext uri="{FF2B5EF4-FFF2-40B4-BE49-F238E27FC236}">
                <a16:creationId xmlns:a16="http://schemas.microsoft.com/office/drawing/2014/main" id="{D1151E49-0AA8-4612-24F1-D8825A23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79" y="259216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9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0718B-8893-ED70-CF40-E28F3E253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C51B167-F456-8578-2AC4-1AEB98633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AEC3F0-9F34-2E02-F5F0-387C174E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99DCAD-84D8-2396-3812-CB131DC7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4FC9B4A-C725-7B73-64B0-A28322474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2D35F69-1AD1-7C1A-2E17-144C478CC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5464FC-D4B0-091C-BE0A-377EC7A1F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CAFFBE1-FCF6-02FA-AE56-99F627F21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092216E-2759-E600-EF73-771FF9373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7C9AFB-D680-A5E3-3190-C8EF8F81F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E6214F0-2AE0-509F-CF67-380382CD1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BE93026-06B9-E834-D552-97BB3E0C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35C7FAF-6956-6EB2-FC79-3E6A9C40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7D679E2-A87B-F8EC-DB5C-3FBACF46D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6691E2F-7C68-82E0-08CF-8AF8BAC3B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A4F4F9A-13D6-8494-0156-B5A4EFC50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908F9172-A9BC-5742-39C8-641FB1F5E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10EAF0-BEC6-76BA-5C87-32B40DD35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8C4784-DBA0-C53A-0BC8-B21696ED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14C7AF-DAA3-92B7-0658-CD8B5C29E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FAEC44-E62F-1DFF-D821-92A7548E0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B5DF6BB-F815-BCAF-54E1-EBF5F84F8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5655282-2C7F-699F-9F2F-D892ADE3C7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tretch>
            <a:fillRect/>
          </a:stretch>
        </p:blipFill>
        <p:spPr>
          <a:xfrm>
            <a:off x="735178" y="95002"/>
            <a:ext cx="10786262" cy="5882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BF64A-B5FB-270E-F9A1-9DDF916B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006" y="1689269"/>
            <a:ext cx="7315200" cy="270201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a typeface="+mj-lt"/>
                <a:cs typeface="+mj-lt"/>
              </a:rPr>
              <a:t>Causes</a:t>
            </a:r>
            <a:r>
              <a:rPr lang="en-US" sz="4800" dirty="0">
                <a:solidFill>
                  <a:schemeClr val="bg1"/>
                </a:solidFill>
              </a:rPr>
              <a:t> &amp;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ea typeface="+mj-lt"/>
                <a:cs typeface="+mj-lt"/>
              </a:rPr>
              <a:t>Risk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6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AAAC3A-946F-8FE7-2B10-7B74F5065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545" r="-2" b="3820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935456"/>
            <a:ext cx="10515600" cy="29859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ea typeface="+mj-lt"/>
                <a:cs typeface="+mj-lt"/>
              </a:rPr>
              <a:t>Understanding Anxiety Disorder: Symptoms, Causes, and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8272-659A-EB26-2C47-1C54A3A7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4916-8BF6-8F81-CC1E-CAB93A8A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87" y="1717014"/>
            <a:ext cx="5417106" cy="232624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dirty="0">
                <a:ea typeface="+mj-lt"/>
                <a:cs typeface="+mj-lt"/>
              </a:rPr>
              <a:t>Genetics &amp; Brain Chemistry Influence Anxiety Risk</a:t>
            </a:r>
            <a:endParaRPr lang="en-US" dirty="0"/>
          </a:p>
        </p:txBody>
      </p:sp>
      <p:pic>
        <p:nvPicPr>
          <p:cNvPr id="3" name="Picture 2" descr="A cartoon character with orange hair and a striped scarf&#10;&#10;AI-generated content may be incorrect.">
            <a:extLst>
              <a:ext uri="{FF2B5EF4-FFF2-40B4-BE49-F238E27FC236}">
                <a16:creationId xmlns:a16="http://schemas.microsoft.com/office/drawing/2014/main" id="{2E511462-138E-62F5-D91B-34E3842E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8" y="2197553"/>
            <a:ext cx="2542768" cy="46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1BB4D-A4FE-148A-0F1A-510742924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D147-DC9B-FA88-69CC-78DF7627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87" y="1717014"/>
            <a:ext cx="5635620" cy="232624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dirty="0">
                <a:ea typeface="+mj-lt"/>
                <a:cs typeface="+mj-lt"/>
              </a:rPr>
              <a:t>Trauma &amp; Prolonged Stress Increase Vulnerability</a:t>
            </a:r>
            <a:endParaRPr lang="en-US" dirty="0"/>
          </a:p>
        </p:txBody>
      </p:sp>
      <p:pic>
        <p:nvPicPr>
          <p:cNvPr id="4" name="Picture 3" descr="A cartoon character with orange hair and a striped scarf&#10;&#10;AI-generated content may be incorrect.">
            <a:extLst>
              <a:ext uri="{FF2B5EF4-FFF2-40B4-BE49-F238E27FC236}">
                <a16:creationId xmlns:a16="http://schemas.microsoft.com/office/drawing/2014/main" id="{1A34132D-F395-5E6E-BF7A-1E59B0B7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8" y="2197553"/>
            <a:ext cx="2542768" cy="46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70438-5646-2912-6A39-0EF63BBF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2897-340F-0F84-100E-FD8E3CB8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87" y="1717014"/>
            <a:ext cx="5635620" cy="232624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dirty="0">
                <a:ea typeface="+mj-lt"/>
                <a:cs typeface="+mj-lt"/>
              </a:rPr>
              <a:t>Negative Thinking Patterns Worsen Anxiety</a:t>
            </a:r>
            <a:endParaRPr lang="en-US" dirty="0"/>
          </a:p>
        </p:txBody>
      </p:sp>
      <p:pic>
        <p:nvPicPr>
          <p:cNvPr id="4" name="Picture 3" descr="A cartoon character with orange hair and a striped scarf&#10;&#10;AI-generated content may be incorrect.">
            <a:extLst>
              <a:ext uri="{FF2B5EF4-FFF2-40B4-BE49-F238E27FC236}">
                <a16:creationId xmlns:a16="http://schemas.microsoft.com/office/drawing/2014/main" id="{20CDAF71-11A6-5DFB-3BB3-0AB5B04D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8" y="2197553"/>
            <a:ext cx="2542768" cy="46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AD5E0-3BCC-2935-1F3C-29AC4E38C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019BB84-1AD3-5766-CFEE-0755EC5D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FAAE7D-73B3-ECE3-D648-E7B8909CB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C492E-8377-39C1-E13D-D45E4CABF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3659FE-EF0C-EBD4-3848-636A274B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65607D-B000-6445-BC6C-A3613DFAA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2C4DC9-3525-F2B4-6457-25E21C16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B4E4AB-F6C2-9BB6-F74B-A521AFE09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D643F-FAA0-8C8C-77D9-9B09EAD3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ea typeface="+mj-lt"/>
                <a:cs typeface="+mj-lt"/>
              </a:rPr>
              <a:t>Diagnosis &amp; Treatment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744B3B-86FF-CF0B-074C-3B61C7D6E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1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12232"/>
            <a:ext cx="10514011" cy="823913"/>
          </a:xfrm>
        </p:spPr>
        <p:txBody>
          <a:bodyPr>
            <a:noAutofit/>
          </a:bodyPr>
          <a:lstStyle/>
          <a:p>
            <a:r>
              <a:rPr lang="en-US" sz="5400" dirty="0">
                <a:ea typeface="+mj-lt"/>
                <a:cs typeface="+mj-lt"/>
              </a:rPr>
              <a:t>Physical exam to rule out medical causes.</a:t>
            </a:r>
            <a:endParaRPr lang="en-US" dirty="0"/>
          </a:p>
        </p:txBody>
      </p:sp>
      <p:pic>
        <p:nvPicPr>
          <p:cNvPr id="3" name="Picture 2" descr="A cartoon character with orange hair&#10;&#10;AI-generated content may be incorrect.">
            <a:extLst>
              <a:ext uri="{FF2B5EF4-FFF2-40B4-BE49-F238E27FC236}">
                <a16:creationId xmlns:a16="http://schemas.microsoft.com/office/drawing/2014/main" id="{E89548AD-7164-C9EA-7254-ECBAB7E1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27" y="3243337"/>
            <a:ext cx="4722284" cy="361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2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08070-F922-DBD7-80AC-A0DC5BDE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EBF2-D033-2D1E-24E9-8EE9344AB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780" y="1980358"/>
            <a:ext cx="6349313" cy="890590"/>
          </a:xfrm>
        </p:spPr>
        <p:txBody>
          <a:bodyPr>
            <a:normAutofit/>
          </a:bodyPr>
          <a:lstStyle/>
          <a:p>
            <a:r>
              <a:rPr lang="en-US" sz="4400" dirty="0">
                <a:ea typeface="+mj-lt"/>
                <a:cs typeface="+mj-lt"/>
              </a:rPr>
              <a:t>Diagnosis</a:t>
            </a:r>
            <a:endParaRPr lang="en-US" dirty="0"/>
          </a:p>
        </p:txBody>
      </p:sp>
      <p:pic>
        <p:nvPicPr>
          <p:cNvPr id="13" name="Picture Placeholder 12" descr="A close up of a leaf">
            <a:extLst>
              <a:ext uri="{FF2B5EF4-FFF2-40B4-BE49-F238E27FC236}">
                <a16:creationId xmlns:a16="http://schemas.microsoft.com/office/drawing/2014/main" id="{7588E6AF-226F-0EF1-85A8-21086D3F5F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431800"/>
            <a:ext cx="4829175" cy="5765800"/>
          </a:xfrm>
        </p:spPr>
      </p:pic>
      <p:pic>
        <p:nvPicPr>
          <p:cNvPr id="15" name="Picture Placeholder 14" descr="A close-up of a leaf">
            <a:extLst>
              <a:ext uri="{FF2B5EF4-FFF2-40B4-BE49-F238E27FC236}">
                <a16:creationId xmlns:a16="http://schemas.microsoft.com/office/drawing/2014/main" id="{4CB1C50C-3B2E-F6EF-699F-1DC65FB11D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4663" y="3887788"/>
            <a:ext cx="2957512" cy="2309812"/>
          </a:xfrm>
        </p:spPr>
      </p:pic>
      <p:pic>
        <p:nvPicPr>
          <p:cNvPr id="17" name="Picture Placeholder 16" descr="A close up of a leaf">
            <a:extLst>
              <a:ext uri="{FF2B5EF4-FFF2-40B4-BE49-F238E27FC236}">
                <a16:creationId xmlns:a16="http://schemas.microsoft.com/office/drawing/2014/main" id="{8CEF9B7B-1F67-D84B-234D-CFAE19AEB2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1088" y="3887787"/>
            <a:ext cx="2957512" cy="23098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D65B9-DC17-0DDE-7B3F-D46031E9DBA1}"/>
              </a:ext>
            </a:extLst>
          </p:cNvPr>
          <p:cNvSpPr txBox="1"/>
          <p:nvPr/>
        </p:nvSpPr>
        <p:spPr>
          <a:xfrm>
            <a:off x="883596" y="4507148"/>
            <a:ext cx="412938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Diagnosed by mental health professionals</a:t>
            </a:r>
            <a:endParaRPr lang="en-US" sz="3200">
              <a:solidFill>
                <a:schemeClr val="bg1">
                  <a:lumMod val="95000"/>
                </a:schemeClr>
              </a:solidFill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1B504-0228-478E-D23B-FABE8619D35B}"/>
              </a:ext>
            </a:extLst>
          </p:cNvPr>
          <p:cNvSpPr txBox="1"/>
          <p:nvPr/>
        </p:nvSpPr>
        <p:spPr>
          <a:xfrm>
            <a:off x="5698787" y="4020764"/>
            <a:ext cx="314851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Clinical interview &amp; symptom assessment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02599-2D1F-8707-1036-9E837C56B0B3}"/>
              </a:ext>
            </a:extLst>
          </p:cNvPr>
          <p:cNvSpPr txBox="1"/>
          <p:nvPr/>
        </p:nvSpPr>
        <p:spPr>
          <a:xfrm>
            <a:off x="8844063" y="4020763"/>
            <a:ext cx="314851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DSM-5 </a:t>
            </a:r>
            <a:endParaRPr lang="en-US" dirty="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criteria </a:t>
            </a:r>
            <a:endParaRPr lang="en-US" dirty="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used for diagnosis</a:t>
            </a:r>
            <a:endParaRPr lang="en-US">
              <a:solidFill>
                <a:schemeClr val="bg1">
                  <a:lumMod val="95000"/>
                </a:scheme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0635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3C241754-FF4C-4CF8-B5C6-87E8540C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5500"/>
            <a:ext cx="7797800" cy="5203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3170574"/>
            <a:ext cx="4471802" cy="774574"/>
          </a:xfrm>
        </p:spPr>
        <p:txBody>
          <a:bodyPr>
            <a:normAutofit/>
          </a:bodyPr>
          <a:lstStyle/>
          <a:p>
            <a:r>
              <a:rPr lang="en-US" dirty="0"/>
              <a:t>Treatments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8F5E2-6CF2-4361-8C18-EDE552AA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dirty="0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345-C150-4078-9778-A3DABC60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208846"/>
            <a:ext cx="6286500" cy="36832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ea typeface="+mj-lt"/>
                <a:cs typeface="+mj-lt"/>
              </a:rPr>
              <a:t>Cognitive Behavioral Therapy (CBT)</a:t>
            </a:r>
            <a:endParaRPr lang="en-US" sz="6600"/>
          </a:p>
        </p:txBody>
      </p:sp>
      <p:pic>
        <p:nvPicPr>
          <p:cNvPr id="24" name="Picture Placeholder 23" descr="A close up of a leaf">
            <a:extLst>
              <a:ext uri="{FF2B5EF4-FFF2-40B4-BE49-F238E27FC236}">
                <a16:creationId xmlns:a16="http://schemas.microsoft.com/office/drawing/2014/main" id="{1D7310F3-3CA7-4850-9DF3-702FA0903DF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2738"/>
            <a:ext cx="6307138" cy="5761037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1625AF1-BFBE-4DCE-97EC-A71E9E6E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6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9E97D-1AE2-9B48-6622-8CCCA7C32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92B7E-099C-01DE-FBDF-6D7F5A88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208846"/>
            <a:ext cx="6286500" cy="36832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ea typeface="+mj-lt"/>
                <a:cs typeface="+mj-lt"/>
              </a:rPr>
              <a:t>Mindfulness </a:t>
            </a:r>
            <a:br>
              <a:rPr lang="en-US" sz="6600" dirty="0">
                <a:ea typeface="+mj-lt"/>
                <a:cs typeface="+mj-lt"/>
              </a:rPr>
            </a:br>
            <a:r>
              <a:rPr lang="en-US" sz="6600" dirty="0">
                <a:ea typeface="+mj-lt"/>
                <a:cs typeface="+mj-lt"/>
              </a:rPr>
              <a:t>&amp; exposure therapy</a:t>
            </a:r>
            <a:endParaRPr lang="en-US" dirty="0"/>
          </a:p>
        </p:txBody>
      </p:sp>
      <p:pic>
        <p:nvPicPr>
          <p:cNvPr id="24" name="Picture Placeholder 23" descr="A close up of a leaf">
            <a:extLst>
              <a:ext uri="{FF2B5EF4-FFF2-40B4-BE49-F238E27FC236}">
                <a16:creationId xmlns:a16="http://schemas.microsoft.com/office/drawing/2014/main" id="{61FD969D-DF30-FD26-96B7-E5E67C97261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2738"/>
            <a:ext cx="6307138" cy="5761037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9CD6132-171E-9BA5-5342-41CBD44CD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83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69D58-1131-9A13-A7F0-47F9D197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B1920-CCCC-C010-579C-302EE21D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208846"/>
            <a:ext cx="6286500" cy="36832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rgbClr val="000000"/>
                </a:solidFill>
                <a:ea typeface="+mj-lt"/>
                <a:cs typeface="+mj-lt"/>
              </a:rPr>
              <a:t>Medications</a:t>
            </a:r>
            <a:endParaRPr lang="en-US" sz="6600" dirty="0">
              <a:ea typeface="+mj-lt"/>
              <a:cs typeface="+mj-lt"/>
            </a:endParaRPr>
          </a:p>
        </p:txBody>
      </p:sp>
      <p:pic>
        <p:nvPicPr>
          <p:cNvPr id="24" name="Picture Placeholder 23" descr="A close up of a leaf">
            <a:extLst>
              <a:ext uri="{FF2B5EF4-FFF2-40B4-BE49-F238E27FC236}">
                <a16:creationId xmlns:a16="http://schemas.microsoft.com/office/drawing/2014/main" id="{F12661E6-D07F-9176-DF47-788898D7F97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2738"/>
            <a:ext cx="6307138" cy="5761037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A80394A-B6AE-88AA-2526-3FFEC58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1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EC1C-CEAC-E3DA-D581-D45307B0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17" name="Picture Placeholder 16" descr="A person with a beard wearing a suit&#10;&#10;AI-generated content may be incorrect.">
            <a:extLst>
              <a:ext uri="{FF2B5EF4-FFF2-40B4-BE49-F238E27FC236}">
                <a16:creationId xmlns:a16="http://schemas.microsoft.com/office/drawing/2014/main" id="{0F1B2E40-4E06-475E-B8F7-A9AA16390E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277" b="6277"/>
          <a:stretch/>
        </p:blipFill>
        <p:spPr>
          <a:xfrm>
            <a:off x="514350" y="2768600"/>
            <a:ext cx="1846263" cy="21526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24B3F-1558-016B-576D-8167CE226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415" y="4897417"/>
            <a:ext cx="1845511" cy="343061"/>
          </a:xfrm>
        </p:spPr>
        <p:txBody>
          <a:bodyPr/>
          <a:lstStyle/>
          <a:p>
            <a:r>
              <a:rPr lang="en-US" err="1"/>
              <a:t>Aklhak</a:t>
            </a:r>
            <a:r>
              <a:rPr lang="en-US"/>
              <a:t> Hossain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93D5A-72A0-0DEB-2A6A-3875E79341D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514415" y="5185567"/>
            <a:ext cx="1845511" cy="559315"/>
          </a:xfrm>
        </p:spPr>
        <p:txBody>
          <a:bodyPr/>
          <a:lstStyle/>
          <a:p>
            <a:r>
              <a:rPr lang="en-US" sz="1600">
                <a:cs typeface="Segoe UI"/>
              </a:rPr>
              <a:t>2022-3-60-057</a:t>
            </a:r>
          </a:p>
        </p:txBody>
      </p:sp>
      <p:pic>
        <p:nvPicPr>
          <p:cNvPr id="30" name="Picture Placeholder 29" descr="A person wearing a head scarf&#10;&#10;AI-generated content may be incorrect.">
            <a:extLst>
              <a:ext uri="{FF2B5EF4-FFF2-40B4-BE49-F238E27FC236}">
                <a16:creationId xmlns:a16="http://schemas.microsoft.com/office/drawing/2014/main" id="{1F0BC011-F47A-DD07-E21B-A5F5151EE1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239" b="6239"/>
          <a:stretch/>
        </p:blipFill>
        <p:spPr>
          <a:xfrm>
            <a:off x="2801004" y="2752725"/>
            <a:ext cx="1844675" cy="215265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D032E-ECAE-B983-DA05-B5749318B3F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2800726" y="4912695"/>
            <a:ext cx="1855949" cy="343061"/>
          </a:xfrm>
        </p:spPr>
        <p:txBody>
          <a:bodyPr/>
          <a:lstStyle/>
          <a:p>
            <a:r>
              <a:rPr lang="en-US"/>
              <a:t>Suraiya Akther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EBFBB0-7C23-5BE8-9740-CA379B42A44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800726" y="5200845"/>
            <a:ext cx="1855949" cy="559315"/>
          </a:xfrm>
        </p:spPr>
        <p:txBody>
          <a:bodyPr/>
          <a:lstStyle/>
          <a:p>
            <a:r>
              <a:rPr lang="en-US" sz="1600">
                <a:cs typeface="Segoe UI"/>
              </a:rPr>
              <a:t>2022-3-60-071</a:t>
            </a:r>
            <a:endParaRPr lang="en-US" sz="1600">
              <a:solidFill>
                <a:srgbClr val="000000"/>
              </a:solidFill>
              <a:cs typeface="Segoe UI"/>
            </a:endParaRPr>
          </a:p>
        </p:txBody>
      </p:sp>
      <p:pic>
        <p:nvPicPr>
          <p:cNvPr id="31" name="Picture Placeholder 30" descr="A person wearing a black scarf&#10;&#10;AI-generated content may be incorrect.">
            <a:extLst>
              <a:ext uri="{FF2B5EF4-FFF2-40B4-BE49-F238E27FC236}">
                <a16:creationId xmlns:a16="http://schemas.microsoft.com/office/drawing/2014/main" id="{61E04F7A-68E4-517D-964F-DFECC021AA0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6239" b="6239"/>
          <a:stretch/>
        </p:blipFill>
        <p:spPr>
          <a:xfrm>
            <a:off x="5160963" y="2752725"/>
            <a:ext cx="1844675" cy="215265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D4A6C9-5CCA-EE77-9EF6-3A7E55F01AE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160258" y="4912695"/>
            <a:ext cx="1845511" cy="343061"/>
          </a:xfrm>
        </p:spPr>
        <p:txBody>
          <a:bodyPr/>
          <a:lstStyle/>
          <a:p>
            <a:r>
              <a:rPr lang="en-US"/>
              <a:t>Jakia Sultana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3A64A5-CBD9-5099-F96D-F7BD320B636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5160258" y="5200845"/>
            <a:ext cx="1845511" cy="559315"/>
          </a:xfrm>
        </p:spPr>
        <p:txBody>
          <a:bodyPr/>
          <a:lstStyle/>
          <a:p>
            <a:r>
              <a:rPr lang="en-US" sz="1600">
                <a:cs typeface="Segoe UI"/>
              </a:rPr>
              <a:t>2023-1-40-093</a:t>
            </a:r>
            <a:endParaRPr lang="en-US" sz="1600">
              <a:solidFill>
                <a:srgbClr val="000000"/>
              </a:solidFill>
              <a:cs typeface="Segoe UI"/>
            </a:endParaRPr>
          </a:p>
        </p:txBody>
      </p:sp>
      <p:pic>
        <p:nvPicPr>
          <p:cNvPr id="32" name="Picture Placeholder 31" descr="A person with long hair wearing a white dress&#10;&#10;AI-generated content may be incorrect.">
            <a:extLst>
              <a:ext uri="{FF2B5EF4-FFF2-40B4-BE49-F238E27FC236}">
                <a16:creationId xmlns:a16="http://schemas.microsoft.com/office/drawing/2014/main" id="{35066353-2476-4116-0694-037238924EF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6271" b="6271"/>
          <a:stretch/>
        </p:blipFill>
        <p:spPr>
          <a:xfrm>
            <a:off x="7431088" y="2745468"/>
            <a:ext cx="1844675" cy="2151063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2B2B4C-8B84-B096-B115-4BC4CAD3500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453179" y="4918549"/>
            <a:ext cx="1845510" cy="343061"/>
          </a:xfrm>
        </p:spPr>
        <p:txBody>
          <a:bodyPr/>
          <a:lstStyle/>
          <a:p>
            <a:r>
              <a:rPr lang="en-US"/>
              <a:t>Nafisa Anjum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4443BC-3F1A-FB86-8C79-BF2B5B50A57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453179" y="5206699"/>
            <a:ext cx="1845510" cy="559315"/>
          </a:xfrm>
        </p:spPr>
        <p:txBody>
          <a:bodyPr/>
          <a:lstStyle/>
          <a:p>
            <a:r>
              <a:rPr lang="en-US" sz="1600">
                <a:cs typeface="Segoe UI"/>
              </a:rPr>
              <a:t>2023-3-80-038</a:t>
            </a:r>
            <a:endParaRPr lang="en-US" sz="1600">
              <a:solidFill>
                <a:srgbClr val="000000"/>
              </a:solidFill>
              <a:cs typeface="Segoe UI"/>
            </a:endParaRPr>
          </a:p>
        </p:txBody>
      </p:sp>
      <p:pic>
        <p:nvPicPr>
          <p:cNvPr id="25" name="Picture Placeholder 16" descr="A person holding a drink&#10;&#10;AI-generated content may be incorrect.">
            <a:extLst>
              <a:ext uri="{FF2B5EF4-FFF2-40B4-BE49-F238E27FC236}">
                <a16:creationId xmlns:a16="http://schemas.microsoft.com/office/drawing/2014/main" id="{D157D772-6ECB-ADB8-2A44-0D903C573C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4" t="8292" r="306" b="4237"/>
          <a:stretch>
            <a:fillRect/>
          </a:stretch>
        </p:blipFill>
        <p:spPr>
          <a:xfrm>
            <a:off x="9747998" y="2751791"/>
            <a:ext cx="1840671" cy="2153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C7F98FF-26A9-2A93-142E-21D2DD14ED3A}"/>
              </a:ext>
            </a:extLst>
          </p:cNvPr>
          <p:cNvSpPr txBox="1">
            <a:spLocks/>
          </p:cNvSpPr>
          <p:nvPr/>
        </p:nvSpPr>
        <p:spPr>
          <a:xfrm>
            <a:off x="9748063" y="4897417"/>
            <a:ext cx="1845511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Raidah Nuzhat</a:t>
            </a:r>
            <a:endParaRPr lang="en-US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D4FC6602-99C4-FB3A-BBE7-568F50B577B1}"/>
              </a:ext>
            </a:extLst>
          </p:cNvPr>
          <p:cNvSpPr txBox="1">
            <a:spLocks/>
          </p:cNvSpPr>
          <p:nvPr/>
        </p:nvSpPr>
        <p:spPr>
          <a:xfrm>
            <a:off x="9748063" y="5185567"/>
            <a:ext cx="1845511" cy="5593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ts val="1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cs typeface="Segoe UI"/>
              </a:rPr>
              <a:t>2024-3-66-053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3C928-571A-754B-8068-E349E3160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045" y="-1"/>
            <a:ext cx="2897587" cy="27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5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7" grpId="0" build="p"/>
      <p:bldP spid="8" grpId="0" build="p"/>
      <p:bldP spid="10" grpId="0" build="p"/>
      <p:bldP spid="11" grpId="0" build="p"/>
      <p:bldP spid="13" grpId="0" build="p"/>
      <p:bldP spid="14" grpId="0" build="p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CF8C2-DD8D-7EAE-FACA-B59F0B35C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6666-098F-A5FC-768A-DD4BE811B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208846"/>
            <a:ext cx="6286500" cy="36832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rgbClr val="000000"/>
                </a:solidFill>
                <a:ea typeface="+mj-lt"/>
                <a:cs typeface="+mj-lt"/>
              </a:rPr>
              <a:t>Combination </a:t>
            </a:r>
            <a:r>
              <a:rPr lang="en-US" sz="6600">
                <a:solidFill>
                  <a:srgbClr val="000000"/>
                </a:solidFill>
                <a:ea typeface="+mj-lt"/>
                <a:cs typeface="+mj-lt"/>
              </a:rPr>
              <a:t>therapy &amp; </a:t>
            </a:r>
            <a:r>
              <a:rPr lang="en-US" sz="6600" dirty="0">
                <a:solidFill>
                  <a:srgbClr val="000000"/>
                </a:solidFill>
                <a:ea typeface="+mj-lt"/>
                <a:cs typeface="+mj-lt"/>
              </a:rPr>
              <a:t>lifestyle changes</a:t>
            </a:r>
            <a:endParaRPr lang="en-US" dirty="0"/>
          </a:p>
        </p:txBody>
      </p:sp>
      <p:pic>
        <p:nvPicPr>
          <p:cNvPr id="24" name="Picture Placeholder 23" descr="A close up of a leaf">
            <a:extLst>
              <a:ext uri="{FF2B5EF4-FFF2-40B4-BE49-F238E27FC236}">
                <a16:creationId xmlns:a16="http://schemas.microsoft.com/office/drawing/2014/main" id="{53D86963-2AB3-1F3E-DD44-219A35B4D3D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2738"/>
            <a:ext cx="6307138" cy="5761037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EB31D0-AFFA-8EC7-5724-D1361952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2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FC9CC-0C25-5E47-012C-76EE0FD4E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33E304C-5E0B-6A4A-D9BA-BDA4325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71533E-14FD-5FF4-E9D4-8D7BAA5B7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D7A0AA-4668-2E84-4A01-4C41AB143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FA9632-1457-CA99-13D5-416720EBD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98EF601-8580-2CFC-E29E-4570028C5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CF33149-3402-CFFF-C39C-B7EF0DF9E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8267BC7-5667-98AE-800E-ACFACDB3F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96917C-C8E6-B474-98DE-686981D41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CFD37C-FB8F-7A85-CC63-3EB2722DF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606A452-6CBC-BE66-A283-BEE9D830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D9403F-4C6A-FE1A-8CD3-C3321836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D1989E-200F-7C6F-740A-C7669FEC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8AD54C-755A-267C-A753-428866425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35DBC6-74AA-3E82-3636-F8AB80D4C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59839E-4A83-6AB5-5B18-9CAC913FB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778FC39-6B7D-AFFD-6736-EDBB7CDA4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07BA267-CFE2-DE5F-DC7F-9896712BC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23DB1BC-97B3-D01B-6335-138F7BDB6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D4294F-3AB6-D3B0-1A69-16997260C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FBDF54-25E3-DDB6-701A-008491949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575C077-DB55-2FC9-FE45-B08D281A4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53BE0E0-BD85-1EA0-C1C4-648E7E3D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tretch>
            <a:fillRect/>
          </a:stretch>
        </p:blipFill>
        <p:spPr>
          <a:xfrm>
            <a:off x="735178" y="95002"/>
            <a:ext cx="10786262" cy="5882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80D96-3A7B-816B-17B5-15D7DCBD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006" y="1689269"/>
            <a:ext cx="7315200" cy="270201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ea typeface="+mj-lt"/>
                <a:cs typeface="+mj-lt"/>
              </a:rPr>
              <a:t>Coping Strategies</a:t>
            </a:r>
            <a:br>
              <a:rPr lang="en-US" sz="4800" dirty="0">
                <a:ea typeface="+mj-lt"/>
                <a:cs typeface="+mj-lt"/>
              </a:rPr>
            </a:br>
            <a:r>
              <a:rPr lang="en-US" sz="4800" dirty="0">
                <a:ea typeface="+mj-lt"/>
                <a:cs typeface="+mj-lt"/>
              </a:rPr>
              <a:t>&amp; Prevention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410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0">
            <a:extLst>
              <a:ext uri="{FF2B5EF4-FFF2-40B4-BE49-F238E27FC236}">
                <a16:creationId xmlns:a16="http://schemas.microsoft.com/office/drawing/2014/main" id="{48D512F6-BA75-A9C7-4B0A-D10D811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21" y="2533463"/>
            <a:ext cx="6655174" cy="1325563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Daily Habits for Calmness</a:t>
            </a:r>
            <a:endParaRPr lang="en-US" sz="4400"/>
          </a:p>
        </p:txBody>
      </p:sp>
      <p:pic>
        <p:nvPicPr>
          <p:cNvPr id="2" name="Picture 1" descr="A cartoon character with orange hair&#10;&#10;AI-generated content may be incorrect.">
            <a:extLst>
              <a:ext uri="{FF2B5EF4-FFF2-40B4-BE49-F238E27FC236}">
                <a16:creationId xmlns:a16="http://schemas.microsoft.com/office/drawing/2014/main" id="{C923C9DF-1C0B-F807-79FD-A65F101C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994" y="2910416"/>
            <a:ext cx="3734320" cy="39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D9D92-50C9-6177-D1D7-28869536E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0">
            <a:extLst>
              <a:ext uri="{FF2B5EF4-FFF2-40B4-BE49-F238E27FC236}">
                <a16:creationId xmlns:a16="http://schemas.microsoft.com/office/drawing/2014/main" id="{B582689E-73C6-2D7E-6C41-7229E8183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21" y="2533463"/>
            <a:ext cx="6655174" cy="1325563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The Power of </a:t>
            </a:r>
            <a:br>
              <a:rPr lang="en-US" sz="4400" dirty="0">
                <a:ea typeface="+mj-lt"/>
                <a:cs typeface="+mj-lt"/>
              </a:rPr>
            </a:br>
            <a:r>
              <a:rPr lang="en-US" sz="7200" dirty="0">
                <a:ea typeface="+mj-lt"/>
                <a:cs typeface="+mj-lt"/>
              </a:rPr>
              <a:t>Support</a:t>
            </a:r>
            <a:endParaRPr lang="en-US" sz="7200"/>
          </a:p>
        </p:txBody>
      </p:sp>
      <p:pic>
        <p:nvPicPr>
          <p:cNvPr id="3" name="Picture 2" descr="A cartoon character with orange hair&#10;&#10;AI-generated content may be incorrect.">
            <a:extLst>
              <a:ext uri="{FF2B5EF4-FFF2-40B4-BE49-F238E27FC236}">
                <a16:creationId xmlns:a16="http://schemas.microsoft.com/office/drawing/2014/main" id="{382DB0EA-A220-0F11-0E78-CE642A1A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994" y="2910416"/>
            <a:ext cx="3734320" cy="39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0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F846-C3FC-E3EF-880C-A0951CC59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0">
            <a:extLst>
              <a:ext uri="{FF2B5EF4-FFF2-40B4-BE49-F238E27FC236}">
                <a16:creationId xmlns:a16="http://schemas.microsoft.com/office/drawing/2014/main" id="{792E4E35-14F2-263E-06E2-9B07076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21" y="2533463"/>
            <a:ext cx="6655174" cy="1325563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Seeking </a:t>
            </a:r>
            <a:r>
              <a:rPr lang="en-US" sz="6000" dirty="0">
                <a:ea typeface="+mj-lt"/>
                <a:cs typeface="+mj-lt"/>
              </a:rPr>
              <a:t>Professional</a:t>
            </a:r>
            <a:r>
              <a:rPr lang="en-US" sz="4400" dirty="0">
                <a:ea typeface="+mj-lt"/>
                <a:cs typeface="+mj-lt"/>
              </a:rPr>
              <a:t> Guidance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3" name="Picture 2" descr="A cartoon character with orange hair&#10;&#10;AI-generated content may be incorrect.">
            <a:extLst>
              <a:ext uri="{FF2B5EF4-FFF2-40B4-BE49-F238E27FC236}">
                <a16:creationId xmlns:a16="http://schemas.microsoft.com/office/drawing/2014/main" id="{FCFA784E-3DD2-DC44-FFD6-215D094C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994" y="2910416"/>
            <a:ext cx="3734320" cy="39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694A0-07BA-F5CD-5F1A-6670FA40A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0">
            <a:extLst>
              <a:ext uri="{FF2B5EF4-FFF2-40B4-BE49-F238E27FC236}">
                <a16:creationId xmlns:a16="http://schemas.microsoft.com/office/drawing/2014/main" id="{4E0121C2-B010-BFBE-0F76-195C5C6A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21" y="2533463"/>
            <a:ext cx="6655174" cy="1325563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Reducing </a:t>
            </a:r>
            <a:br>
              <a:rPr lang="en-US" sz="4400" dirty="0">
                <a:ea typeface="+mj-lt"/>
                <a:cs typeface="+mj-lt"/>
              </a:rPr>
            </a:br>
            <a:r>
              <a:rPr lang="en-US" sz="4400" dirty="0">
                <a:ea typeface="+mj-lt"/>
                <a:cs typeface="+mj-lt"/>
              </a:rPr>
              <a:t>Risk Factors</a:t>
            </a:r>
            <a:endParaRPr lang="en-US" dirty="0"/>
          </a:p>
        </p:txBody>
      </p:sp>
      <p:pic>
        <p:nvPicPr>
          <p:cNvPr id="3" name="Picture 2" descr="A cartoon character with orange hair&#10;&#10;AI-generated content may be incorrect.">
            <a:extLst>
              <a:ext uri="{FF2B5EF4-FFF2-40B4-BE49-F238E27FC236}">
                <a16:creationId xmlns:a16="http://schemas.microsoft.com/office/drawing/2014/main" id="{3F214CAF-46BD-1485-8584-03A24ED8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994" y="2910416"/>
            <a:ext cx="3734320" cy="39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2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2B56D-ACF5-C9DF-DDA2-FE6FE102E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0">
            <a:extLst>
              <a:ext uri="{FF2B5EF4-FFF2-40B4-BE49-F238E27FC236}">
                <a16:creationId xmlns:a16="http://schemas.microsoft.com/office/drawing/2014/main" id="{C837EA07-0F11-A2FE-494D-DEBB6D95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21" y="2320551"/>
            <a:ext cx="6655174" cy="1325563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Nourishing</a:t>
            </a:r>
            <a:br>
              <a:rPr lang="en-US" sz="4400" dirty="0">
                <a:ea typeface="+mj-lt"/>
                <a:cs typeface="+mj-lt"/>
              </a:rPr>
            </a:br>
            <a:r>
              <a:rPr lang="en-US" sz="6600" dirty="0">
                <a:ea typeface="+mj-lt"/>
                <a:cs typeface="+mj-lt"/>
              </a:rPr>
              <a:t>Body</a:t>
            </a:r>
            <a:endParaRPr lang="en-US" sz="6600" dirty="0"/>
          </a:p>
        </p:txBody>
      </p:sp>
      <p:pic>
        <p:nvPicPr>
          <p:cNvPr id="3" name="Picture 2" descr="A cartoon character with orange hair&#10;&#10;AI-generated content may be incorrect.">
            <a:extLst>
              <a:ext uri="{FF2B5EF4-FFF2-40B4-BE49-F238E27FC236}">
                <a16:creationId xmlns:a16="http://schemas.microsoft.com/office/drawing/2014/main" id="{7B3FECDB-B11D-A2C7-8F3A-3EF810E5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994" y="2910416"/>
            <a:ext cx="3734320" cy="39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27FAB-8C8E-70B1-9359-DE527DDC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0">
            <a:extLst>
              <a:ext uri="{FF2B5EF4-FFF2-40B4-BE49-F238E27FC236}">
                <a16:creationId xmlns:a16="http://schemas.microsoft.com/office/drawing/2014/main" id="{AA8B95E2-CF38-ACA9-6160-4158CE8D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21" y="2290271"/>
            <a:ext cx="6655174" cy="1325563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Building</a:t>
            </a:r>
            <a:r>
              <a:rPr lang="en-US" sz="6600" dirty="0">
                <a:ea typeface="+mj-lt"/>
                <a:cs typeface="+mj-lt"/>
              </a:rPr>
              <a:t> </a:t>
            </a:r>
            <a:br>
              <a:rPr lang="en-US" sz="6600" dirty="0">
                <a:ea typeface="+mj-lt"/>
                <a:cs typeface="+mj-lt"/>
              </a:rPr>
            </a:br>
            <a:r>
              <a:rPr lang="en-US" sz="6600" dirty="0">
                <a:ea typeface="+mj-lt"/>
                <a:cs typeface="+mj-lt"/>
              </a:rPr>
              <a:t>Resilience</a:t>
            </a:r>
            <a:endParaRPr lang="en-US" sz="6600" dirty="0"/>
          </a:p>
        </p:txBody>
      </p:sp>
      <p:pic>
        <p:nvPicPr>
          <p:cNvPr id="3" name="Picture 2" descr="A cartoon character with orange hair&#10;&#10;AI-generated content may be incorrect.">
            <a:extLst>
              <a:ext uri="{FF2B5EF4-FFF2-40B4-BE49-F238E27FC236}">
                <a16:creationId xmlns:a16="http://schemas.microsoft.com/office/drawing/2014/main" id="{3DC0FCE2-097D-FE9E-1052-FEE0EF11B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994" y="2910416"/>
            <a:ext cx="3734320" cy="39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9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670-E206-78FD-8F94-71D200DAA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0">
            <a:extLst>
              <a:ext uri="{FF2B5EF4-FFF2-40B4-BE49-F238E27FC236}">
                <a16:creationId xmlns:a16="http://schemas.microsoft.com/office/drawing/2014/main" id="{EF656304-C379-223F-2A0D-C663EA96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21" y="2533463"/>
            <a:ext cx="6655174" cy="1325563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Small Changes,</a:t>
            </a:r>
            <a:br>
              <a:rPr lang="en-US" sz="4400" dirty="0">
                <a:ea typeface="+mj-lt"/>
                <a:cs typeface="+mj-lt"/>
              </a:rPr>
            </a:br>
            <a:r>
              <a:rPr lang="en-US" sz="6600" dirty="0">
                <a:ea typeface="+mj-lt"/>
                <a:cs typeface="+mj-lt"/>
              </a:rPr>
              <a:t>Big Impact</a:t>
            </a:r>
            <a:endParaRPr lang="en-US" sz="6600"/>
          </a:p>
        </p:txBody>
      </p:sp>
      <p:pic>
        <p:nvPicPr>
          <p:cNvPr id="3" name="Picture 2" descr="A cartoon character with orange hair&#10;&#10;AI-generated content may be incorrect.">
            <a:extLst>
              <a:ext uri="{FF2B5EF4-FFF2-40B4-BE49-F238E27FC236}">
                <a16:creationId xmlns:a16="http://schemas.microsoft.com/office/drawing/2014/main" id="{F658E758-F7C9-A9C5-B67D-855AC884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994" y="2910416"/>
            <a:ext cx="3734320" cy="39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82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780" y="1980358"/>
            <a:ext cx="6349313" cy="890590"/>
          </a:xfrm>
        </p:spPr>
        <p:txBody>
          <a:bodyPr>
            <a:normAutofit/>
          </a:bodyPr>
          <a:lstStyle/>
          <a:p>
            <a:r>
              <a:rPr lang="en-US" sz="4400" dirty="0"/>
              <a:t>Conclusion</a:t>
            </a:r>
          </a:p>
        </p:txBody>
      </p:sp>
      <p:pic>
        <p:nvPicPr>
          <p:cNvPr id="13" name="Picture Placeholder 12" descr="A close up of a leaf">
            <a:extLst>
              <a:ext uri="{FF2B5EF4-FFF2-40B4-BE49-F238E27FC236}">
                <a16:creationId xmlns:a16="http://schemas.microsoft.com/office/drawing/2014/main" id="{DF88FEDC-3231-4D67-B504-86007DE441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431800"/>
            <a:ext cx="4829175" cy="5765800"/>
          </a:xfrm>
        </p:spPr>
      </p:pic>
      <p:pic>
        <p:nvPicPr>
          <p:cNvPr id="15" name="Picture Placeholder 14" descr="A close-up of a leaf">
            <a:extLst>
              <a:ext uri="{FF2B5EF4-FFF2-40B4-BE49-F238E27FC236}">
                <a16:creationId xmlns:a16="http://schemas.microsoft.com/office/drawing/2014/main" id="{BA634146-24E2-44E8-B443-633B02E8FE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4663" y="3887788"/>
            <a:ext cx="2957512" cy="2309812"/>
          </a:xfrm>
        </p:spPr>
      </p:pic>
      <p:pic>
        <p:nvPicPr>
          <p:cNvPr id="17" name="Picture Placeholder 16" descr="A close up of a leaf">
            <a:extLst>
              <a:ext uri="{FF2B5EF4-FFF2-40B4-BE49-F238E27FC236}">
                <a16:creationId xmlns:a16="http://schemas.microsoft.com/office/drawing/2014/main" id="{2DC579C7-FA5D-4386-9566-2621291A04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1088" y="3887787"/>
            <a:ext cx="2957512" cy="2309812"/>
          </a:xfrm>
        </p:spPr>
      </p:pic>
      <p:sp>
        <p:nvSpPr>
          <p:cNvPr id="1001" name="Slide Number Placeholder 1000">
            <a:extLst>
              <a:ext uri="{FF2B5EF4-FFF2-40B4-BE49-F238E27FC236}">
                <a16:creationId xmlns:a16="http://schemas.microsoft.com/office/drawing/2014/main" id="{86DBABEE-1C42-4054-9016-ED0469C5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205574"/>
            <a:ext cx="4604287" cy="1215208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What is Anxiety Disorder?</a:t>
            </a:r>
            <a:endParaRPr lang="en-US" dirty="0"/>
          </a:p>
        </p:txBody>
      </p:sp>
      <p:pic>
        <p:nvPicPr>
          <p:cNvPr id="3" name="Picture 2" descr="A cartoon character with orange hair and a striped scarf&#10;&#10;AI-generated content may be incorrect.">
            <a:extLst>
              <a:ext uri="{FF2B5EF4-FFF2-40B4-BE49-F238E27FC236}">
                <a16:creationId xmlns:a16="http://schemas.microsoft.com/office/drawing/2014/main" id="{96A259EB-B45A-C87E-4AB8-BDC0280B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21" y="2413000"/>
            <a:ext cx="2427863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54" y="3032722"/>
            <a:ext cx="3879714" cy="787273"/>
          </a:xfrm>
        </p:spPr>
        <p:txBody>
          <a:bodyPr/>
          <a:lstStyle/>
          <a:p>
            <a:r>
              <a:rPr lang="en-US" sz="5400" dirty="0"/>
              <a:t>Thank you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B9BB3CF-9CBB-4474-A136-AF92C948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 descr="A cartoon character with orange hair&#10;&#10;AI-generated content may be incorrect.">
            <a:extLst>
              <a:ext uri="{FF2B5EF4-FFF2-40B4-BE49-F238E27FC236}">
                <a16:creationId xmlns:a16="http://schemas.microsoft.com/office/drawing/2014/main" id="{BE1BCCF5-6D61-3D3B-F162-40EED83E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99" y="3429000"/>
            <a:ext cx="751672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05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B1AC2F-4E4F-AECA-5647-21FBBED3AC81}"/>
              </a:ext>
            </a:extLst>
          </p:cNvPr>
          <p:cNvSpPr/>
          <p:nvPr/>
        </p:nvSpPr>
        <p:spPr>
          <a:xfrm>
            <a:off x="1571625" y="3449411"/>
            <a:ext cx="9055553" cy="83003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835B9-BB62-1C9F-CB46-7FB892EC4652}"/>
              </a:ext>
            </a:extLst>
          </p:cNvPr>
          <p:cNvSpPr/>
          <p:nvPr/>
        </p:nvSpPr>
        <p:spPr>
          <a:xfrm>
            <a:off x="6232072" y="2660197"/>
            <a:ext cx="4980213" cy="83003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19036"/>
            <a:ext cx="10514011" cy="823913"/>
          </a:xfrm>
        </p:spPr>
        <p:txBody>
          <a:bodyPr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Unlike temporary stress,</a:t>
            </a:r>
            <a:r>
              <a:rPr lang="en-US" sz="5400" dirty="0">
                <a:ea typeface="+mj-lt"/>
                <a:cs typeface="+mj-lt"/>
              </a:rPr>
              <a:t> </a:t>
            </a:r>
            <a:r>
              <a:rPr lang="en-US" sz="5400" dirty="0">
                <a:solidFill>
                  <a:srgbClr val="C3A0AE"/>
                </a:solidFill>
                <a:ea typeface="+mj-lt"/>
                <a:cs typeface="+mj-lt"/>
              </a:rPr>
              <a:t>it's long-lasting and often lacks a clear cause</a:t>
            </a:r>
            <a:endParaRPr lang="en-US" dirty="0">
              <a:solidFill>
                <a:srgbClr val="C3A0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CE9AA-457A-4EFB-841E-46C13894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50" y="2490775"/>
            <a:ext cx="7327218" cy="1871695"/>
          </a:xfrm>
        </p:spPr>
        <p:txBody>
          <a:bodyPr/>
          <a:lstStyle/>
          <a:p>
            <a:pPr algn="ctr" defTabSz="484632"/>
            <a:r>
              <a:rPr lang="en-US" sz="6000" kern="1200" spc="80" baseline="0" dirty="0">
                <a:ea typeface="+mj-lt"/>
                <a:cs typeface="+mj-lt"/>
              </a:rPr>
              <a:t>Why </a:t>
            </a:r>
            <a:r>
              <a:rPr lang="en-US" sz="6000" spc="80" dirty="0">
                <a:ea typeface="+mj-lt"/>
                <a:cs typeface="+mj-lt"/>
              </a:rPr>
              <a:t>It Is </a:t>
            </a:r>
            <a:br>
              <a:rPr lang="en-US" sz="6000" spc="80" dirty="0">
                <a:ea typeface="+mj-lt"/>
                <a:cs typeface="+mj-lt"/>
              </a:rPr>
            </a:br>
            <a:r>
              <a:rPr lang="en-US" sz="8800" spc="80" dirty="0">
                <a:ea typeface="+mj-lt"/>
                <a:cs typeface="+mj-lt"/>
              </a:rPr>
              <a:t>Important?</a:t>
            </a:r>
            <a:endParaRPr lang="en-US" sz="72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441FBD1-8B83-4601-89DD-8F41F68A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8560" y="4447994"/>
            <a:ext cx="1468769" cy="195496"/>
          </a:xfrm>
        </p:spPr>
        <p:txBody>
          <a:bodyPr/>
          <a:lstStyle/>
          <a:p>
            <a:pPr defTabSz="484632">
              <a:spcAft>
                <a:spcPts val="600"/>
              </a:spcAft>
            </a:pPr>
            <a:fld id="{B5CEABB6-07DC-46E8-9B57-56EC44A396E5}" type="slidenum">
              <a:rPr lang="en-US" sz="47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484632"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" name="Graphic 1">
            <a:extLst>
              <a:ext uri="{FF2B5EF4-FFF2-40B4-BE49-F238E27FC236}">
                <a16:creationId xmlns:a16="http://schemas.microsoft.com/office/drawing/2014/main" id="{04EF2E97-E118-7BB0-5833-3040E6735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3748" y="3766041"/>
            <a:ext cx="4296387" cy="3782372"/>
          </a:xfrm>
          <a:custGeom>
            <a:avLst/>
            <a:gdLst>
              <a:gd name="connsiteX0" fmla="*/ 0 w 4296387"/>
              <a:gd name="connsiteY0" fmla="*/ 0 h 3782372"/>
              <a:gd name="connsiteX1" fmla="*/ 4296387 w 4296387"/>
              <a:gd name="connsiteY1" fmla="*/ 0 h 3782372"/>
              <a:gd name="connsiteX2" fmla="*/ 4296387 w 4296387"/>
              <a:gd name="connsiteY2" fmla="*/ 3782372 h 3782372"/>
              <a:gd name="connsiteX3" fmla="*/ 1182529 w 4296387"/>
              <a:gd name="connsiteY3" fmla="*/ 3782372 h 3782372"/>
              <a:gd name="connsiteX4" fmla="*/ 1182529 w 4296387"/>
              <a:gd name="connsiteY4" fmla="*/ 1320053 h 3782372"/>
              <a:gd name="connsiteX5" fmla="*/ 506286 w 4296387"/>
              <a:gd name="connsiteY5" fmla="*/ 350196 h 3782372"/>
              <a:gd name="connsiteX6" fmla="*/ 0 w 4296387"/>
              <a:gd name="connsiteY6" fmla="*/ 350196 h 378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6387" h="3782372">
                <a:moveTo>
                  <a:pt x="0" y="0"/>
                </a:moveTo>
                <a:lnTo>
                  <a:pt x="4296387" y="0"/>
                </a:lnTo>
                <a:lnTo>
                  <a:pt x="4296387" y="3782372"/>
                </a:lnTo>
                <a:lnTo>
                  <a:pt x="1182529" y="3782372"/>
                </a:lnTo>
                <a:lnTo>
                  <a:pt x="1182529" y="1320053"/>
                </a:lnTo>
                <a:lnTo>
                  <a:pt x="506286" y="350196"/>
                </a:lnTo>
                <a:lnTo>
                  <a:pt x="0" y="350196"/>
                </a:lnTo>
                <a:close/>
              </a:path>
            </a:pathLst>
          </a:custGeom>
        </p:spPr>
      </p:pic>
      <p:pic>
        <p:nvPicPr>
          <p:cNvPr id="4" name="Picture 3" descr="A cartoon character with orange hair&#10;&#10;AI-generated content may be incorrect.">
            <a:extLst>
              <a:ext uri="{FF2B5EF4-FFF2-40B4-BE49-F238E27FC236}">
                <a16:creationId xmlns:a16="http://schemas.microsoft.com/office/drawing/2014/main" id="{5AA8EB1F-DF09-0039-F8AB-AF1F4923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676" y="3075214"/>
            <a:ext cx="5618523" cy="37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13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0F12-50C4-6ADC-8BA9-7909035A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627" y="2766219"/>
            <a:ext cx="5041900" cy="1325563"/>
          </a:xfrm>
        </p:spPr>
        <p:txBody>
          <a:bodyPr/>
          <a:lstStyle/>
          <a:p>
            <a:r>
              <a:rPr lang="en-US" dirty="0"/>
              <a:t>Impacts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0B5D986-C6D2-B946-F2DF-D1789B69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1AB38-876A-5F61-7F7C-A14341837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D32A-9886-B445-4244-6DE4ACDA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2766219"/>
            <a:ext cx="5041900" cy="1325563"/>
          </a:xfrm>
        </p:spPr>
        <p:txBody>
          <a:bodyPr/>
          <a:lstStyle/>
          <a:p>
            <a:r>
              <a:rPr lang="en-US" dirty="0"/>
              <a:t>Impacts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67CD64D-DA27-933D-397A-0C3C1CB6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09FD69-5BBF-1FCF-C15F-F2163D798BD2}"/>
              </a:ext>
            </a:extLst>
          </p:cNvPr>
          <p:cNvSpPr txBox="1">
            <a:spLocks/>
          </p:cNvSpPr>
          <p:nvPr/>
        </p:nvSpPr>
        <p:spPr>
          <a:xfrm>
            <a:off x="6097154" y="528710"/>
            <a:ext cx="5041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Global Impacts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C70F22-AA56-95F6-98AD-F134B2197570}"/>
              </a:ext>
            </a:extLst>
          </p:cNvPr>
          <p:cNvSpPr txBox="1">
            <a:spLocks/>
          </p:cNvSpPr>
          <p:nvPr/>
        </p:nvSpPr>
        <p:spPr>
          <a:xfrm>
            <a:off x="6097154" y="5003728"/>
            <a:ext cx="5041900" cy="134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Early Action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F9C99D-FC52-3294-1854-76846C76A478}"/>
              </a:ext>
            </a:extLst>
          </p:cNvPr>
          <p:cNvSpPr txBox="1">
            <a:spLocks/>
          </p:cNvSpPr>
          <p:nvPr/>
        </p:nvSpPr>
        <p:spPr>
          <a:xfrm>
            <a:off x="6097154" y="2766219"/>
            <a:ext cx="5041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ea typeface="+mj-lt"/>
                <a:cs typeface="+mj-lt"/>
              </a:rPr>
              <a:t>Consequences if Untreated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F64B6E-CC5B-C5FE-B367-2A9DB4A35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D853CFC-1CCE-686D-C079-5D5FE650A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5EEBEB-09D3-B2B4-CFBD-249F51685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73626F-88E6-4F98-DCB8-D711D44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003F75-C3EA-B744-3739-15AE6DA76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FDEF073-4E3C-6A4F-F525-EA67D8E13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A9BCF-242D-3534-1635-8CEB9A10C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CB9928-0BB1-E5CF-49A0-D563ED02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5B0F8C2-4702-2259-92B8-FEFE63908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0DA0929-C14D-CFB0-BE03-E6B294104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FC66F46-005C-B844-43B0-7241E8EED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7823E0-2F20-7D59-4E87-E93B05655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434CCF6-3C34-3B1A-D41D-AAE28F788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211105-96FF-D0DD-5F23-027F46E43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38B80-A6BF-408C-BB11-4E31303DF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2C16C6-9E20-6D21-E57A-78AD2157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82011105-6039-C490-E54C-DF5F4631E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7B757A-FA9B-A288-EC29-A1D978041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3A5900F-E1B5-A452-193C-880E8FC2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7204AEB-5959-7161-5A23-5832EE6FB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5F16E87-3366-F20B-8E05-26924B495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F719F3E-CF4F-305F-BCE1-948D9CFA5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5506905-06A3-E0A5-93E7-2C84C1A46F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tretch>
            <a:fillRect/>
          </a:stretch>
        </p:blipFill>
        <p:spPr>
          <a:xfrm>
            <a:off x="735178" y="95002"/>
            <a:ext cx="10786262" cy="5882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72D2B-8DEB-8813-C893-4C0EA4A3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006" y="1689269"/>
            <a:ext cx="7315200" cy="270201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Types &amp;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ea typeface="+mj-lt"/>
                <a:cs typeface="+mj-lt"/>
              </a:rPr>
              <a:t>Symptoms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803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646F0BBC-55DE-4E82-AF04-F8C0E398BCD7}" vid="{F69F3C16-73DC-46C3-B545-C71394F37A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B8C147-152A-4CEA-A542-A95F57187B4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180FF98-EF88-48A8-A901-52BFE7C6B0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01F8C0-356C-43DA-992D-6CAE75DC8A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798</Words>
  <Application>Microsoft Office PowerPoint</Application>
  <PresentationFormat>Widescreen</PresentationFormat>
  <Paragraphs>262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Understanding Anxiety Disorder: Symptoms, Causes, and Management</vt:lpstr>
      <vt:lpstr>Meet the team</vt:lpstr>
      <vt:lpstr>What is Anxiety Disorder?</vt:lpstr>
      <vt:lpstr>Unlike temporary stress, it's long-lasting and often lacks a clear cause</vt:lpstr>
      <vt:lpstr>Why It Is  Important?</vt:lpstr>
      <vt:lpstr>Impacts</vt:lpstr>
      <vt:lpstr>Impacts</vt:lpstr>
      <vt:lpstr>Types &amp; Symptoms</vt:lpstr>
      <vt:lpstr>Types</vt:lpstr>
      <vt:lpstr>Types</vt:lpstr>
      <vt:lpstr>Types</vt:lpstr>
      <vt:lpstr>Types</vt:lpstr>
      <vt:lpstr>Types</vt:lpstr>
      <vt:lpstr>Types</vt:lpstr>
      <vt:lpstr>Symptoms</vt:lpstr>
      <vt:lpstr>Symptoms</vt:lpstr>
      <vt:lpstr>Symptoms</vt:lpstr>
      <vt:lpstr>Causes &amp; Risk Factors</vt:lpstr>
      <vt:lpstr>Genetics &amp; Brain Chemistry Influence Anxiety Risk</vt:lpstr>
      <vt:lpstr>Trauma &amp; Prolonged Stress Increase Vulnerability</vt:lpstr>
      <vt:lpstr>Negative Thinking Patterns Worsen Anxiety</vt:lpstr>
      <vt:lpstr>Diagnosis &amp; Treatment</vt:lpstr>
      <vt:lpstr>Physical exam to rule out medical causes.</vt:lpstr>
      <vt:lpstr>Diagnosis</vt:lpstr>
      <vt:lpstr>Treatments</vt:lpstr>
      <vt:lpstr>Cognitive Behavioral Therapy (CBT)</vt:lpstr>
      <vt:lpstr>Mindfulness  &amp; exposure therapy</vt:lpstr>
      <vt:lpstr>Medications</vt:lpstr>
      <vt:lpstr>Combination therapy &amp; lifestyle changes</vt:lpstr>
      <vt:lpstr>Coping Strategies &amp; Prevention</vt:lpstr>
      <vt:lpstr>Daily Habits for Calmness</vt:lpstr>
      <vt:lpstr>The Power of  Support</vt:lpstr>
      <vt:lpstr>Seeking Professional Guidance</vt:lpstr>
      <vt:lpstr>Reducing  Risk Factors</vt:lpstr>
      <vt:lpstr>Nourishing Body</vt:lpstr>
      <vt:lpstr>Building  Resilience</vt:lpstr>
      <vt:lpstr>Small Changes, Big Impact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1265</cp:revision>
  <dcterms:created xsi:type="dcterms:W3CDTF">2023-08-24T08:02:42Z</dcterms:created>
  <dcterms:modified xsi:type="dcterms:W3CDTF">2025-05-18T06:49:07Z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